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>
      <p:cViewPr varScale="1">
        <p:scale>
          <a:sx n="54" d="100"/>
          <a:sy n="54" d="100"/>
        </p:scale>
        <p:origin x="114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2890F-6062-47BB-AAF9-218A18048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DC951B-5347-4EFB-8089-B6455C844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5BAC91-21B7-4EE3-A270-60A35D44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E56134-179A-4EE3-A6BD-4796A8B6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3CF9A9-BD5F-4393-AE01-F1B052D7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211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E5EFF-9D5B-470A-9E6A-D1E98D32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7C6F53-87B8-4D3A-9B71-BBA41850A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8DABC7-6089-4587-834F-63AA91A0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0F200D-AD62-42FD-A36C-764BFEAF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D116C0-04B9-4096-91AB-7D52C030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686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E17040E-2313-411C-8857-CF38777D5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E7722E5-EB65-4C28-BA25-33AAC3402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2391B7-AF9F-4873-B22C-5A70A5935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44BBEF-9B0A-4FAE-B4F2-C7480050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654F7D-78EF-409B-AD77-BA8B3C7F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871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E2438-3ED3-4829-B1DD-A5CE46B6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9D6DF1-A68E-4B74-97F3-430509361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13C4F0-FEC2-438A-95EB-8AD03118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57E344-CB43-46EB-8DBB-09136CB4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3D2006-9A7D-47A6-911B-7B86A84B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5000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64A7B-3FE4-4BBA-B9E6-86980A4B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89FB49-EC0A-4938-8EEA-15757343F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CC6594-A893-41D8-A1D1-9A313B5A5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086501-6F43-4D4E-959C-51D0E324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8EA2CA-4D82-4EF1-AC50-A857377C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082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287AE-7E9D-4C76-99EA-D5A5A4D2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8740C1-1631-4770-9411-2864A3F5C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28345C-2918-44D1-9E3F-8F439F7C7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54E92F-561A-43D3-AA5C-25740251F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9AEA63-E1EF-4D51-BE3F-B6DCADEF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43F3F9-8B23-4622-8D7F-64B88921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209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263F2-10CB-49EC-A4AA-95C41A13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4489AB-4B67-49E1-969D-DC05F6D75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28B4FA8-FB85-4BF9-9374-8BA0630C6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29C258F-7499-4371-A572-A94C77335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4D0AAE-6CE3-4D12-8661-8D742EDF5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DD5F57-755E-433E-87AB-A21F0064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75B3C4F-49A4-4F1D-97DB-22B6841D9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DC359C0-FF25-4D53-88D8-6FEAC7F32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495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056B4-FFB6-474D-9B5F-875CCEF8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2F90AD-70B4-4F82-8809-A8CD357A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DA684C-2A75-4887-9FCE-EC556A5C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0693AE-3647-4AE8-9FD1-46C66D40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362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19389C-438F-41F6-8694-6E528AC4F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5F3191-B119-4603-9149-B9FA56F2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452FEF-4B98-42E6-AC3D-4A8A819C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23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13FA1-B041-40BE-B520-33AE35F6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0D6154-007D-4ED9-BD28-542FF063F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14ECE8-DE56-4A9C-987A-072FFFA99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1326F9-88BD-4014-9377-48D4A2246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118762-5AB6-4992-81A3-8E94FD9F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66E459-0FE5-4A42-8EAE-DCD5F36E6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329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80E0A-044B-49D4-87C1-C225E3F9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ACB1306-6DCA-43D8-9861-A8B574905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401F1-98C5-49DF-85A7-A8CAF470C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468270-5FB1-45BE-98B6-5B2A21EC3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5CF964-9DA6-469A-85FC-1E5BA8A0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4B7CEE-5980-4F45-9778-7F408763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761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93E2135-A494-443A-893B-A7D92DF5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015DE-2489-4951-A06A-0F82BAD3C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1C8E90-9EB6-489A-9345-1FA48C8FA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0D5EE-80D1-40CE-9B7C-16E30412A241}" type="datetimeFigureOut">
              <a:rPr lang="de-CH" smtClean="0"/>
              <a:t>29.11.2021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E22B4-C5A8-494A-9F4A-C9E199570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543FC3-5E39-4BAB-ABFB-21E3C571D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7C7DC-0521-40ED-9074-2BA2B185EA4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382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0.png"/><Relationship Id="rId3" Type="http://schemas.openxmlformats.org/officeDocument/2006/relationships/slide" Target="slide3.xml"/><Relationship Id="rId7" Type="http://schemas.openxmlformats.org/officeDocument/2006/relationships/image" Target="../media/image40.png"/><Relationship Id="rId12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30.png"/><Relationship Id="rId9" Type="http://schemas.openxmlformats.org/officeDocument/2006/relationships/slide" Target="slide5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dJCLo-tHDU?feature=oembed" TargetMode="Externa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swisstopo.admin.ch/de/hom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map.geo.admin.ch/?layers=ch.swisstopo.swissnames3d&amp;lon=8.24528&amp;lat=46.04722&amp;elevation=87928&amp;heading=360.000&amp;pitch=-44.188" TargetMode="External"/><Relationship Id="rId7" Type="http://schemas.openxmlformats.org/officeDocument/2006/relationships/hyperlink" Target="https://www.swisstopo.admin.ch/de/karten-daten-online/karten-geodaten-online/zeitreise.html" TargetMode="External"/><Relationship Id="rId2" Type="http://schemas.openxmlformats.org/officeDocument/2006/relationships/hyperlink" Target="https://www.swisstopo.admin.ch/it/carte-dati-onlin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swisstopo.admin.ch/de/karten-daten-online/karten-geodaten-online/swisstopo-app.html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6A5FD7-CA5F-4013-A7C8-133FC63E3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969"/>
            <a:ext cx="12192000" cy="6428062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BA90F1-C286-48F3-9F2F-3A882104C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</a:t>
            </a:r>
            <a:r>
              <a:rPr lang="de-CH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nasce</a:t>
            </a:r>
            <a:r>
              <a:rPr lang="de-C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CH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</a:t>
            </a:r>
            <a:r>
              <a:rPr lang="de-C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CH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carta</a:t>
            </a:r>
            <a:endParaRPr lang="de-CH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obhanD_-_Good_Night">
            <a:hlinkClick r:id="" action="ppaction://media"/>
            <a:extLst>
              <a:ext uri="{FF2B5EF4-FFF2-40B4-BE49-F238E27FC236}">
                <a16:creationId xmlns:a16="http://schemas.microsoft.com/office/drawing/2014/main" id="{3BBDFABA-E9E3-4862-AFB3-0335BEA62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86.35"/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D20A49-C303-4447-BCC7-A9CC7D0A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386737"/>
          </a:xfrm>
        </p:spPr>
        <p:txBody>
          <a:bodyPr anchor="b">
            <a:normAutofit/>
          </a:bodyPr>
          <a:lstStyle/>
          <a:p>
            <a:r>
              <a:rPr lang="de-CH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Panoramica</a:t>
            </a:r>
            <a:endParaRPr lang="de-CH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Folienzoom 5">
                <a:extLst>
                  <a:ext uri="{FF2B5EF4-FFF2-40B4-BE49-F238E27FC236}">
                    <a16:creationId xmlns:a16="http://schemas.microsoft.com/office/drawing/2014/main" id="{6092AF8E-F0AE-49CA-8506-FA6B07E480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43626276"/>
                  </p:ext>
                </p:extLst>
              </p:nvPr>
            </p:nvGraphicFramePr>
            <p:xfrm>
              <a:off x="456490" y="2206727"/>
              <a:ext cx="3735592" cy="2101270"/>
            </p:xfrm>
            <a:graphic>
              <a:graphicData uri="http://schemas.microsoft.com/office/powerpoint/2016/slidezoom">
                <pslz:sldZm>
                  <pslz:sldZmObj sldId="258" cId="3335234360">
                    <pslz:zmPr id="{6B9DDF7E-211C-4D08-9AA1-FEE487716E92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35592" cy="21012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Folienzoom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092AF8E-F0AE-49CA-8506-FA6B07E48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6490" y="2206727"/>
                <a:ext cx="3735592" cy="210127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C0876446-15A9-4C36-8846-DC188F381A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6052405"/>
                  </p:ext>
                </p:extLst>
              </p:nvPr>
            </p:nvGraphicFramePr>
            <p:xfrm>
              <a:off x="4951918" y="2206727"/>
              <a:ext cx="3735591" cy="2101270"/>
            </p:xfrm>
            <a:graphic>
              <a:graphicData uri="http://schemas.microsoft.com/office/powerpoint/2016/slidezoom">
                <pslz:sldZm>
                  <pslz:sldZmObj sldId="260" cId="28698057">
                    <pslz:zmPr id="{747B84E9-0E56-4D4F-89CD-6464CF4DA5D2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35591" cy="21012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0876446-15A9-4C36-8846-DC188F381A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51918" y="2206727"/>
                <a:ext cx="3735591" cy="210127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Folienzoom 12">
                <a:extLst>
                  <a:ext uri="{FF2B5EF4-FFF2-40B4-BE49-F238E27FC236}">
                    <a16:creationId xmlns:a16="http://schemas.microsoft.com/office/drawing/2014/main" id="{0591DF0D-2A7B-48E1-B885-86D95E4A43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7073073"/>
                  </p:ext>
                </p:extLst>
              </p:nvPr>
            </p:nvGraphicFramePr>
            <p:xfrm>
              <a:off x="456489" y="4532363"/>
              <a:ext cx="3735591" cy="2101270"/>
            </p:xfrm>
            <a:graphic>
              <a:graphicData uri="http://schemas.microsoft.com/office/powerpoint/2016/slidezoom">
                <pslz:sldZm>
                  <pslz:sldZmObj sldId="262" cId="2081211898">
                    <pslz:zmPr id="{E81125CE-B3E1-42BB-8818-34AE52CCFC33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35591" cy="21012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Folienzoo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591DF0D-2A7B-48E1-B885-86D95E4A43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6489" y="4532363"/>
                <a:ext cx="3735591" cy="210127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Folienzoom 14">
                <a:extLst>
                  <a:ext uri="{FF2B5EF4-FFF2-40B4-BE49-F238E27FC236}">
                    <a16:creationId xmlns:a16="http://schemas.microsoft.com/office/drawing/2014/main" id="{B7C2A510-5249-41F7-B70E-F72AB23E91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6965564"/>
                  </p:ext>
                </p:extLst>
              </p:nvPr>
            </p:nvGraphicFramePr>
            <p:xfrm>
              <a:off x="4951917" y="4532363"/>
              <a:ext cx="3735591" cy="2101270"/>
            </p:xfrm>
            <a:graphic>
              <a:graphicData uri="http://schemas.microsoft.com/office/powerpoint/2016/slidezoom">
                <pslz:sldZm>
                  <pslz:sldZmObj sldId="261" cId="1332010235">
                    <pslz:zmPr id="{C8B2BD25-9634-4E74-8314-0F300C23CC05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35591" cy="21012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Folienzoom 1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B7C2A510-5249-41F7-B70E-F72AB23E91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51917" y="4532363"/>
                <a:ext cx="3735591" cy="210127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941A6F73-E945-4483-963E-E429285050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7645" y="0"/>
            <a:ext cx="3971109" cy="12495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50861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229AB-51F9-4E68-BB8D-94201985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de-CH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nuova</a:t>
            </a:r>
            <a: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CH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carta</a:t>
            </a:r>
            <a: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CH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nazionale</a:t>
            </a:r>
            <a: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della Svizzera –</a:t>
            </a:r>
            <a:b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</a:t>
            </a:r>
            <a:r>
              <a:rPr lang="de-CH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viene</a:t>
            </a:r>
            <a:r>
              <a:rPr lang="de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CH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prodotta</a:t>
            </a:r>
            <a:endParaRPr lang="de-CH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E73100-743B-4231-A5ED-DA1AF2C80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645" y="0"/>
            <a:ext cx="3971109" cy="1249504"/>
          </a:xfrm>
          <a:prstGeom prst="roundRect">
            <a:avLst/>
          </a:prstGeom>
        </p:spPr>
      </p:pic>
      <p:pic>
        <p:nvPicPr>
          <p:cNvPr id="5" name="Onlinemedien 4" title="La nuova carta nazionale - Come viene prodotta">
            <a:hlinkClick r:id="" action="ppaction://media"/>
            <a:extLst>
              <a:ext uri="{FF2B5EF4-FFF2-40B4-BE49-F238E27FC236}">
                <a16:creationId xmlns:a16="http://schemas.microsoft.com/office/drawing/2014/main" id="{2AB3DDAC-BB0E-4985-B5AD-B69153DC313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3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ACD1E-CF1F-416E-90BF-4279C6F4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L’Ufficio federale di topografia </a:t>
            </a:r>
            <a:r>
              <a:rPr lang="it-CH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swisstopo</a:t>
            </a:r>
            <a:endParaRPr lang="de-CH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3A75A9A8-B3C4-47E4-833E-E8283994B0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4" b="38913"/>
          <a:stretch/>
        </p:blipFill>
        <p:spPr bwMode="auto">
          <a:xfrm>
            <a:off x="3920331" y="4017054"/>
            <a:ext cx="4351338" cy="104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19A04DD-807E-4927-BF88-5AADD8E59878}"/>
              </a:ext>
            </a:extLst>
          </p:cNvPr>
          <p:cNvSpPr txBox="1"/>
          <p:nvPr/>
        </p:nvSpPr>
        <p:spPr>
          <a:xfrm>
            <a:off x="964850" y="1620695"/>
            <a:ext cx="85386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ogni Paese con un’infrastruttura moderna è importante avere delle buone carte e poterle usare in modo moderno per varie necessità, come la pianificazione del territorio, la protezione dell’ambiente o anche la sicurezza. </a:t>
            </a:r>
          </a:p>
          <a:p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questo si occupa l’Ufficio federale di topografia </a:t>
            </a:r>
            <a:r>
              <a:rPr lang="it-CH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swisstopo</a:t>
            </a:r>
            <a:r>
              <a:rPr lang="it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vuoi saperne di più, clicca sull’icona qui sotto.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A07AF9A-9FAE-45E8-8852-BF8D70509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645" y="0"/>
            <a:ext cx="3971109" cy="12495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D8A3A-457B-4FB3-860B-7EAD15789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Selezione delle offerte da </a:t>
            </a:r>
            <a:r>
              <a:rPr lang="it-CH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swisstopo</a:t>
            </a:r>
            <a:endParaRPr lang="de-CH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81269F-CDE3-48D8-8450-5B359EB4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67571" cy="4351338"/>
          </a:xfrm>
        </p:spPr>
        <p:txBody>
          <a:bodyPr/>
          <a:lstStyle/>
          <a:p>
            <a:pPr marL="0" indent="0">
              <a:buNone/>
            </a:pPr>
            <a:r>
              <a:rPr lang="it-CH" dirty="0"/>
              <a:t>La Svizzera in 3D 		App </a:t>
            </a:r>
            <a:r>
              <a:rPr lang="it-CH" dirty="0" err="1"/>
              <a:t>swisstopo</a:t>
            </a:r>
            <a:r>
              <a:rPr lang="it-CH" dirty="0"/>
              <a:t> 		Viaggio nel tempo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it-CH" dirty="0"/>
              <a:t>Altri contenuti e carte, tutti gratuiti, possono essere trovati su:</a:t>
            </a:r>
            <a:endParaRPr lang="de-CH" dirty="0"/>
          </a:p>
          <a:p>
            <a:pPr marL="0" indent="0">
              <a:buNone/>
            </a:pPr>
            <a:r>
              <a:rPr lang="it-CH" u="sng" dirty="0">
                <a:hlinkClick r:id="rId2"/>
              </a:rPr>
              <a:t>https://www.swisstopo.admin.ch/it/carte-dati-online.html</a:t>
            </a:r>
            <a:r>
              <a:rPr lang="it-CH" u="sng" dirty="0"/>
              <a:t> </a:t>
            </a:r>
            <a:endParaRPr lang="de-CH" dirty="0"/>
          </a:p>
        </p:txBody>
      </p:sp>
      <p:pic>
        <p:nvPicPr>
          <p:cNvPr id="4" name="Grafik 3">
            <a:hlinkClick r:id="rId3"/>
            <a:extLst>
              <a:ext uri="{FF2B5EF4-FFF2-40B4-BE49-F238E27FC236}">
                <a16:creationId xmlns:a16="http://schemas.microsoft.com/office/drawing/2014/main" id="{0273C320-038A-429B-8A1A-8184EE0BC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58" y="2263321"/>
            <a:ext cx="2768600" cy="1730375"/>
          </a:xfrm>
          <a:prstGeom prst="rect">
            <a:avLst/>
          </a:prstGeom>
        </p:spPr>
      </p:pic>
      <p:pic>
        <p:nvPicPr>
          <p:cNvPr id="5" name="Grafik 4">
            <a:hlinkClick r:id="rId5"/>
            <a:extLst>
              <a:ext uri="{FF2B5EF4-FFF2-40B4-BE49-F238E27FC236}">
                <a16:creationId xmlns:a16="http://schemas.microsoft.com/office/drawing/2014/main" id="{E5AEBD8C-7AA4-4C7E-82D5-797C26E7A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654" y="2263320"/>
            <a:ext cx="2778303" cy="1730375"/>
          </a:xfrm>
          <a:prstGeom prst="rect">
            <a:avLst/>
          </a:prstGeom>
        </p:spPr>
      </p:pic>
      <p:pic>
        <p:nvPicPr>
          <p:cNvPr id="6" name="Grafik 5">
            <a:hlinkClick r:id="rId7"/>
            <a:extLst>
              <a:ext uri="{FF2B5EF4-FFF2-40B4-BE49-F238E27FC236}">
                <a16:creationId xmlns:a16="http://schemas.microsoft.com/office/drawing/2014/main" id="{F9111C3D-0CC0-4293-A673-9DA268753D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3953" y="2263320"/>
            <a:ext cx="2795718" cy="17303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17A85C1-BDD4-4357-AA0E-0FF06274AF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7645" y="0"/>
            <a:ext cx="3971109" cy="12495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687A31-84E9-476B-8476-409871029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CH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Informazioni e cifre su </a:t>
            </a:r>
            <a:r>
              <a:rPr lang="it-CH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swisstopo</a:t>
            </a:r>
            <a:endParaRPr lang="de-CH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D822AC-2119-469A-A43E-97AF80480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CH" dirty="0"/>
              <a:t>Informazioni e cifre su </a:t>
            </a:r>
            <a:r>
              <a:rPr lang="it-CH" dirty="0" err="1"/>
              <a:t>swisstopo</a:t>
            </a:r>
            <a:endParaRPr lang="de-CH" dirty="0"/>
          </a:p>
          <a:p>
            <a:endParaRPr lang="de-CH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it-CH" dirty="0"/>
              <a:t>circa 400 dipendenti </a:t>
            </a:r>
            <a:endParaRPr lang="de-CH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it-CH" dirty="0"/>
              <a:t>circa 500’000 carte vendute all’anno</a:t>
            </a:r>
            <a:endParaRPr lang="de-CH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it-CH" dirty="0"/>
              <a:t>circa 750’000 download dell’app </a:t>
            </a:r>
            <a:r>
              <a:rPr lang="it-CH" dirty="0" err="1"/>
              <a:t>swisstopo</a:t>
            </a:r>
            <a:endParaRPr lang="de-CH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it-CH" dirty="0"/>
              <a:t>L’85,6% del territorio svizzero è rilevato digitalmente</a:t>
            </a:r>
            <a:endParaRPr lang="de-CH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it-CH" dirty="0"/>
              <a:t>26,3 milioni di visite all’anno sui siti web di </a:t>
            </a:r>
            <a:r>
              <a:rPr lang="it-CH" dirty="0" err="1"/>
              <a:t>swisstopo</a:t>
            </a:r>
            <a:r>
              <a:rPr lang="it-CH" dirty="0"/>
              <a:t> </a:t>
            </a:r>
            <a:endParaRPr lang="de-CH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it-CH" dirty="0"/>
              <a:t>223 milioni di ricerche tramite geo.admin.ch nel 2020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it-CH" dirty="0"/>
              <a:t>Le carte e i dati di </a:t>
            </a:r>
            <a:r>
              <a:rPr lang="it-CH" dirty="0" err="1"/>
              <a:t>swisstopo</a:t>
            </a:r>
            <a:r>
              <a:rPr lang="it-CH" dirty="0"/>
              <a:t> sono molto richiesti e utilizzati.</a:t>
            </a:r>
            <a:endParaRPr lang="de-CH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02AB8C2-B227-4803-BF6F-1FE1A02F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645" y="0"/>
            <a:ext cx="3971109" cy="12495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10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Microsoft Office PowerPoint</Application>
  <PresentationFormat>Breitbild</PresentationFormat>
  <Paragraphs>28</Paragraphs>
  <Slides>6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Tahoma</vt:lpstr>
      <vt:lpstr>Wingdings</vt:lpstr>
      <vt:lpstr>Office</vt:lpstr>
      <vt:lpstr>Come nasce una carta</vt:lpstr>
      <vt:lpstr>Panoramica</vt:lpstr>
      <vt:lpstr>La nuova carta nazionale della Svizzera – Come viene prodotta</vt:lpstr>
      <vt:lpstr>L’Ufficio federale di topografia swisstopo</vt:lpstr>
      <vt:lpstr>Selezione delle offerte da swisstopo</vt:lpstr>
      <vt:lpstr>Informazioni e cifre su swisstopo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eine Karte entsteht</dc:title>
  <dc:creator>Gregor Jost</dc:creator>
  <cp:lastModifiedBy>Gregor Jost</cp:lastModifiedBy>
  <cp:revision>19</cp:revision>
  <dcterms:created xsi:type="dcterms:W3CDTF">2021-05-28T13:40:13Z</dcterms:created>
  <dcterms:modified xsi:type="dcterms:W3CDTF">2021-11-29T13:56:43Z</dcterms:modified>
</cp:coreProperties>
</file>